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3" r:id="rId2"/>
    <p:sldId id="266" r:id="rId3"/>
    <p:sldId id="275" r:id="rId4"/>
    <p:sldId id="279" r:id="rId5"/>
    <p:sldId id="288" r:id="rId6"/>
    <p:sldId id="284" r:id="rId7"/>
    <p:sldId id="285" r:id="rId8"/>
    <p:sldId id="278" r:id="rId9"/>
    <p:sldId id="286" r:id="rId10"/>
    <p:sldId id="273" r:id="rId11"/>
    <p:sldId id="269" r:id="rId12"/>
    <p:sldId id="274" r:id="rId13"/>
    <p:sldId id="283" r:id="rId14"/>
    <p:sldId id="270" r:id="rId15"/>
    <p:sldId id="280" r:id="rId16"/>
    <p:sldId id="282" r:id="rId17"/>
    <p:sldId id="267" r:id="rId18"/>
    <p:sldId id="268" r:id="rId19"/>
    <p:sldId id="287" r:id="rId20"/>
  </p:sldIdLst>
  <p:sldSz cx="9144000" cy="6858000" type="screen4x3"/>
  <p:notesSz cx="6794500" cy="9906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9E9F"/>
    <a:srgbClr val="FFFFFF"/>
    <a:srgbClr val="DDDDDD"/>
    <a:srgbClr val="00A5EB"/>
    <a:srgbClr val="FFCC00"/>
    <a:srgbClr val="FF00FF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279" autoAdjust="0"/>
    <p:restoredTop sz="94822" autoAdjust="0"/>
  </p:normalViewPr>
  <p:slideViewPr>
    <p:cSldViewPr snapToGrid="0">
      <p:cViewPr>
        <p:scale>
          <a:sx n="100" d="100"/>
          <a:sy n="100" d="100"/>
        </p:scale>
        <p:origin x="-816" y="-72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736858A-39C2-4BA9-B2EA-2EBB3C5D7C04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034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en-GB" noProof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en-GB" noProof="0" smtClean="0"/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402453" name="Picture 21" descr="HG_LOGO_70_ENG_K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40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79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34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28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62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38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59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8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327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6059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smtClean="0">
                <a:solidFill>
                  <a:schemeClr val="bg2"/>
                </a:solidFill>
              </a:rPr>
              <a:t>Stefan</a:t>
            </a:r>
            <a:r>
              <a:rPr lang="en-GB" sz="900" b="1" baseline="0" smtClean="0">
                <a:solidFill>
                  <a:schemeClr val="bg2"/>
                </a:solidFill>
              </a:rPr>
              <a:t> Wilke </a:t>
            </a:r>
            <a:r>
              <a:rPr lang="en-GB" sz="900" smtClean="0">
                <a:solidFill>
                  <a:schemeClr val="bg2"/>
                </a:solidFill>
              </a:rPr>
              <a:t>|  </a:t>
            </a:r>
            <a:r>
              <a:rPr lang="de-DE" sz="900" err="1" smtClean="0"/>
              <a:t>Unexpected</a:t>
            </a:r>
            <a:r>
              <a:rPr lang="de-DE" sz="900" smtClean="0"/>
              <a:t> </a:t>
            </a:r>
            <a:r>
              <a:rPr lang="de-DE" sz="900" err="1" smtClean="0"/>
              <a:t>trouble</a:t>
            </a:r>
            <a:r>
              <a:rPr lang="de-DE" sz="900" smtClean="0"/>
              <a:t> </a:t>
            </a:r>
            <a:r>
              <a:rPr lang="de-DE" sz="900" err="1" smtClean="0"/>
              <a:t>with</a:t>
            </a:r>
            <a:r>
              <a:rPr lang="de-DE" sz="900" smtClean="0"/>
              <a:t> </a:t>
            </a:r>
            <a:r>
              <a:rPr lang="de-DE" sz="900" err="1" smtClean="0"/>
              <a:t>the</a:t>
            </a:r>
            <a:r>
              <a:rPr lang="de-DE" sz="900" smtClean="0"/>
              <a:t> PETRA </a:t>
            </a:r>
            <a:r>
              <a:rPr lang="de-DE" sz="900" err="1" smtClean="0"/>
              <a:t>veteran</a:t>
            </a:r>
            <a:r>
              <a:rPr lang="de-DE" sz="900" smtClean="0"/>
              <a:t> </a:t>
            </a:r>
            <a:r>
              <a:rPr lang="de-DE" sz="900" err="1" smtClean="0"/>
              <a:t>cavities</a:t>
            </a:r>
            <a:r>
              <a:rPr lang="de-DE" sz="900" smtClean="0"/>
              <a:t> </a:t>
            </a:r>
            <a:r>
              <a:rPr lang="en-GB" sz="900" smtClean="0">
                <a:solidFill>
                  <a:schemeClr val="bg2"/>
                </a:solidFill>
              </a:rPr>
              <a:t>| 2012-10-09 |  </a:t>
            </a:r>
            <a:r>
              <a:rPr lang="en-GB" sz="900" b="1">
                <a:solidFill>
                  <a:schemeClr val="bg2"/>
                </a:solidFill>
              </a:rPr>
              <a:t>Page </a:t>
            </a:r>
            <a:fld id="{ABA098E9-E6EE-44BF-9612-6777A6DF1330}" type="slidenum">
              <a:rPr lang="en-GB" sz="900" b="1">
                <a:solidFill>
                  <a:schemeClr val="bg2"/>
                </a:solidFill>
              </a:rPr>
              <a:pPr algn="ctr" eaLnBrk="1" hangingPunct="1"/>
              <a:t>‹Nr.›</a:t>
            </a:fld>
            <a:endParaRPr lang="en-GB" sz="900" b="1">
              <a:solidFill>
                <a:schemeClr val="bg2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1" fontAlgn="base" hangingPunct="1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PETRA </a:t>
            </a:r>
            <a:r>
              <a:rPr lang="de-DE" err="1" smtClean="0"/>
              <a:t>veteran</a:t>
            </a:r>
            <a:r>
              <a:rPr lang="de-DE" smtClean="0"/>
              <a:t> </a:t>
            </a:r>
            <a:r>
              <a:rPr lang="de-DE" err="1" smtClean="0"/>
              <a:t>cavities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374" name="Rectangle 30"/>
          <p:cNvSpPr>
            <a:spLocks noGrp="1" noChangeArrowheads="1"/>
          </p:cNvSpPr>
          <p:nvPr>
            <p:ph type="subTitle" idx="1"/>
          </p:nvPr>
        </p:nvSpPr>
        <p:spPr>
          <a:xfrm>
            <a:off x="282575" y="1344613"/>
            <a:ext cx="8529638" cy="485775"/>
          </a:xfrm>
        </p:spPr>
        <p:txBody>
          <a:bodyPr/>
          <a:lstStyle/>
          <a:p>
            <a:r>
              <a:rPr lang="de-DE" err="1"/>
              <a:t>Unexpected</a:t>
            </a:r>
            <a:r>
              <a:rPr lang="de-DE"/>
              <a:t> </a:t>
            </a:r>
            <a:r>
              <a:rPr lang="de-DE" err="1"/>
              <a:t>trouble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 smtClean="0"/>
              <a:t>them</a:t>
            </a:r>
            <a:endParaRPr lang="de-DE"/>
          </a:p>
        </p:txBody>
      </p:sp>
      <p:sp>
        <p:nvSpPr>
          <p:cNvPr id="185379" name="Text Box 35"/>
          <p:cNvSpPr txBox="1">
            <a:spLocks noChangeArrowheads="1"/>
          </p:cNvSpPr>
          <p:nvPr/>
        </p:nvSpPr>
        <p:spPr bwMode="auto">
          <a:xfrm>
            <a:off x="4105275" y="4060577"/>
            <a:ext cx="50387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mtClean="0">
                <a:solidFill>
                  <a:srgbClr val="00A5EB"/>
                </a:solidFill>
              </a:rPr>
              <a:t>Stefan Wilke, DESY MHF-e</a:t>
            </a:r>
            <a:endParaRPr lang="de-DE">
              <a:solidFill>
                <a:srgbClr val="00A5EB"/>
              </a:solidFill>
            </a:endParaRPr>
          </a:p>
          <a:p>
            <a:r>
              <a:rPr lang="de-DE" err="1" smtClean="0"/>
              <a:t>Unexpected</a:t>
            </a:r>
            <a:r>
              <a:rPr lang="de-DE" smtClean="0"/>
              <a:t> </a:t>
            </a:r>
            <a:r>
              <a:rPr lang="de-DE" err="1" smtClean="0"/>
              <a:t>trouble</a:t>
            </a:r>
            <a:r>
              <a:rPr lang="de-DE" smtClean="0"/>
              <a:t> with the PETRA </a:t>
            </a:r>
            <a:r>
              <a:rPr lang="de-DE" err="1" smtClean="0"/>
              <a:t>veteran</a:t>
            </a:r>
            <a:r>
              <a:rPr lang="de-DE" smtClean="0"/>
              <a:t> </a:t>
            </a:r>
            <a:r>
              <a:rPr lang="de-DE" err="1" smtClean="0"/>
              <a:t>cavities</a:t>
            </a:r>
            <a:endParaRPr lang="de-DE"/>
          </a:p>
          <a:p>
            <a:r>
              <a:rPr lang="de-DE" smtClean="0"/>
              <a:t>16th ESLS </a:t>
            </a:r>
            <a:r>
              <a:rPr lang="de-DE" err="1" smtClean="0"/>
              <a:t>rf</a:t>
            </a:r>
            <a:r>
              <a:rPr lang="de-DE" smtClean="0"/>
              <a:t> </a:t>
            </a:r>
            <a:r>
              <a:rPr lang="de-DE" err="1" smtClean="0"/>
              <a:t>meeting</a:t>
            </a:r>
            <a:r>
              <a:rPr lang="de-DE" smtClean="0"/>
              <a:t> </a:t>
            </a:r>
          </a:p>
          <a:p>
            <a:r>
              <a:rPr lang="de-DE" smtClean="0"/>
              <a:t>ALBA, Barcelona, 2012-10-09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</a:t>
            </a:r>
            <a:r>
              <a:rPr lang="de-DE" smtClean="0"/>
              <a:t>emperature maps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74" y="768074"/>
            <a:ext cx="6981825" cy="561700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505699" y="2857500"/>
            <a:ext cx="170110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The "best"</a:t>
            </a:r>
          </a:p>
          <a:p>
            <a:r>
              <a:rPr lang="de-DE" smtClean="0"/>
              <a:t>temperature</a:t>
            </a:r>
          </a:p>
          <a:p>
            <a:r>
              <a:rPr lang="de-DE" smtClean="0"/>
              <a:t>for each </a:t>
            </a:r>
          </a:p>
          <a:p>
            <a:r>
              <a:rPr lang="de-DE" smtClean="0"/>
              <a:t>cavities is found </a:t>
            </a:r>
          </a:p>
          <a:p>
            <a:r>
              <a:rPr lang="de-DE" smtClean="0"/>
              <a:t>empirically. </a:t>
            </a:r>
          </a:p>
          <a:p>
            <a:r>
              <a:rPr lang="de-DE" smtClean="0"/>
              <a:t>It depends on</a:t>
            </a:r>
          </a:p>
          <a:p>
            <a:r>
              <a:rPr lang="de-DE" smtClean="0"/>
              <a:t>the number of </a:t>
            </a:r>
          </a:p>
          <a:p>
            <a:r>
              <a:rPr lang="de-DE" smtClean="0"/>
              <a:t>bunches.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59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339300" y="-520702"/>
            <a:ext cx="6127907" cy="867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</a:t>
            </a:r>
            <a:r>
              <a:rPr lang="de-DE" smtClean="0"/>
              <a:t>ictures from inside a cavity taken by an endoscope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62000" y="1762125"/>
            <a:ext cx="2042547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mtClean="0"/>
              <a:t>similar marks of </a:t>
            </a:r>
          </a:p>
          <a:p>
            <a:r>
              <a:rPr lang="de-DE" smtClean="0"/>
              <a:t>HOMs (?) seen at </a:t>
            </a:r>
          </a:p>
          <a:p>
            <a:r>
              <a:rPr lang="de-DE" smtClean="0"/>
              <a:t>SR_Cy3.</a:t>
            </a:r>
          </a:p>
          <a:p>
            <a:r>
              <a:rPr lang="de-DE" smtClean="0"/>
              <a:t>Perhaps we can see</a:t>
            </a:r>
          </a:p>
          <a:p>
            <a:r>
              <a:rPr lang="de-DE" smtClean="0"/>
              <a:t>that at every cavity</a:t>
            </a:r>
          </a:p>
        </p:txBody>
      </p:sp>
    </p:spTree>
    <p:extLst>
      <p:ext uri="{BB962C8B-B14F-4D97-AF65-F5344CB8AC3E}">
        <p14:creationId xmlns:p14="http://schemas.microsoft.com/office/powerpoint/2010/main" val="111775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HOMs?</a:t>
            </a:r>
            <a:r>
              <a:rPr lang="de-DE"/>
              <a:t> painting mystery</a:t>
            </a:r>
            <a:r>
              <a:rPr lang="de-DE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de-DE"/>
              <a:t>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" y="1400175"/>
            <a:ext cx="9060190" cy="3943350"/>
          </a:xfrm>
        </p:spPr>
      </p:pic>
      <p:sp>
        <p:nvSpPr>
          <p:cNvPr id="5" name="Textfeld 4"/>
          <p:cNvSpPr txBox="1"/>
          <p:nvPr/>
        </p:nvSpPr>
        <p:spPr>
          <a:xfrm>
            <a:off x="2800350" y="1078498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Electric</a:t>
            </a:r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6677025" y="1085850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magnetic</a:t>
            </a:r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321528" y="5212348"/>
            <a:ext cx="3383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/>
              <a:t>Is this the responsible mode?</a:t>
            </a:r>
          </a:p>
          <a:p>
            <a:pPr algn="ctr"/>
            <a:r>
              <a:rPr lang="de-DE" smtClean="0"/>
              <a:t>We need it two times longitudinally!</a:t>
            </a:r>
          </a:p>
          <a:p>
            <a:pPr algn="ctr"/>
            <a:r>
              <a:rPr lang="de-DE" smtClean="0"/>
              <a:t>f = 1,42 GHz?</a:t>
            </a:r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7776125" y="5310485"/>
            <a:ext cx="107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smtClean="0"/>
              <a:t>pictures from </a:t>
            </a:r>
          </a:p>
          <a:p>
            <a:pPr algn="ctr"/>
            <a:r>
              <a:rPr lang="de-DE" sz="1000" smtClean="0"/>
              <a:t>W. Hillert, Bonn</a:t>
            </a:r>
          </a:p>
        </p:txBody>
      </p:sp>
    </p:spTree>
    <p:extLst>
      <p:ext uri="{BB962C8B-B14F-4D97-AF65-F5344CB8AC3E}">
        <p14:creationId xmlns:p14="http://schemas.microsoft.com/office/powerpoint/2010/main" val="69702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Grey parts on coupler ceramic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641589" y="-264922"/>
            <a:ext cx="5481334" cy="748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762625" y="5648325"/>
            <a:ext cx="213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2010-07-07,  SL_Cy2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62000" y="1581150"/>
            <a:ext cx="23594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</a:rPr>
              <a:t>We see this and similar </a:t>
            </a:r>
          </a:p>
          <a:p>
            <a:r>
              <a:rPr lang="de-DE" smtClean="0">
                <a:solidFill>
                  <a:schemeClr val="bg1"/>
                </a:solidFill>
              </a:rPr>
              <a:t>pattern on some other</a:t>
            </a:r>
          </a:p>
          <a:p>
            <a:r>
              <a:rPr lang="de-DE" smtClean="0">
                <a:solidFill>
                  <a:schemeClr val="bg1"/>
                </a:solidFill>
              </a:rPr>
              <a:t>cavities. Also observed </a:t>
            </a:r>
          </a:p>
          <a:p>
            <a:r>
              <a:rPr lang="de-DE" smtClean="0">
                <a:solidFill>
                  <a:schemeClr val="bg1"/>
                </a:solidFill>
              </a:rPr>
              <a:t>at DORIS.</a:t>
            </a:r>
          </a:p>
          <a:p>
            <a:r>
              <a:rPr lang="de-DE" smtClean="0">
                <a:solidFill>
                  <a:schemeClr val="bg1"/>
                </a:solidFill>
              </a:rPr>
              <a:t>The cavities with that</a:t>
            </a:r>
          </a:p>
          <a:p>
            <a:r>
              <a:rPr lang="de-DE" smtClean="0">
                <a:solidFill>
                  <a:schemeClr val="bg1"/>
                </a:solidFill>
              </a:rPr>
              <a:t>grey ceramics did NOT </a:t>
            </a:r>
          </a:p>
          <a:p>
            <a:r>
              <a:rPr lang="de-DE">
                <a:solidFill>
                  <a:schemeClr val="bg1"/>
                </a:solidFill>
              </a:rPr>
              <a:t>trip </a:t>
            </a:r>
            <a:r>
              <a:rPr lang="de-DE" smtClean="0">
                <a:solidFill>
                  <a:schemeClr val="bg1"/>
                </a:solidFill>
              </a:rPr>
              <a:t>more often!</a:t>
            </a:r>
            <a:endParaRPr lang="de-DE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977790"/>
            <a:ext cx="2433270" cy="182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2874963"/>
            <a:ext cx="241935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580063" y="4361617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</a:rPr>
              <a:t>SR_Cy2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580062" y="2536409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</a:rPr>
              <a:t>SL_Cy4</a:t>
            </a:r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3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Change of coupler an plungers at SR_Cy3. 2012-04-16.</a:t>
            </a:r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742264"/>
            <a:ext cx="3936896" cy="557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://ttfinfo.desy.de/MHFEelog/data/2012/16/2012-04-16T14:16:25-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2450" y="1047750"/>
            <a:ext cx="34861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117871" y="1223546"/>
            <a:ext cx="148951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mtClean="0"/>
              <a:t>After many </a:t>
            </a:r>
          </a:p>
          <a:p>
            <a:pPr algn="ctr"/>
            <a:r>
              <a:rPr lang="de-DE" smtClean="0"/>
              <a:t>trips we </a:t>
            </a:r>
          </a:p>
          <a:p>
            <a:pPr algn="ctr"/>
            <a:r>
              <a:rPr lang="de-DE" smtClean="0"/>
              <a:t>changed </a:t>
            </a:r>
          </a:p>
          <a:p>
            <a:pPr algn="ctr"/>
            <a:r>
              <a:rPr lang="de-DE" smtClean="0"/>
              <a:t>the coupler </a:t>
            </a:r>
          </a:p>
          <a:p>
            <a:pPr algn="ctr"/>
            <a:r>
              <a:rPr lang="de-DE" smtClean="0"/>
              <a:t>and the </a:t>
            </a:r>
          </a:p>
          <a:p>
            <a:pPr algn="ctr"/>
            <a:r>
              <a:rPr lang="de-DE" smtClean="0"/>
              <a:t>plungers. </a:t>
            </a:r>
          </a:p>
          <a:p>
            <a:pPr algn="ctr"/>
            <a:r>
              <a:rPr lang="de-DE" smtClean="0"/>
              <a:t>One of them   </a:t>
            </a:r>
          </a:p>
          <a:p>
            <a:pPr algn="ctr"/>
            <a:r>
              <a:rPr lang="de-DE" smtClean="0"/>
              <a:t>looks strange.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01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 smtClean="0"/>
              <a:t>Better</a:t>
            </a:r>
            <a:r>
              <a:rPr lang="de-DE" smtClean="0"/>
              <a:t> </a:t>
            </a:r>
            <a:r>
              <a:rPr lang="de-DE" err="1" smtClean="0"/>
              <a:t>matching</a:t>
            </a:r>
            <a:r>
              <a:rPr lang="de-DE" smtClean="0"/>
              <a:t> </a:t>
            </a:r>
            <a:r>
              <a:rPr lang="de-DE" err="1" smtClean="0"/>
              <a:t>with</a:t>
            </a:r>
            <a:r>
              <a:rPr lang="de-DE" smtClean="0"/>
              <a:t> different </a:t>
            </a:r>
            <a:r>
              <a:rPr lang="de-DE" err="1" smtClean="0"/>
              <a:t>doorknob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" y="742949"/>
            <a:ext cx="7512050" cy="563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311150" y="1524000"/>
            <a:ext cx="419100" cy="34925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603250" y="952500"/>
            <a:ext cx="3556000" cy="5715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>
                <a:solidFill>
                  <a:schemeClr val="tx1"/>
                </a:solidFill>
                <a:latin typeface="Arial" charset="0"/>
              </a:rPr>
              <a:t>o</a:t>
            </a:r>
            <a:r>
              <a: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riginal: </a:t>
            </a:r>
            <a:r>
              <a:rPr kumimoji="0" lang="de-DE" sz="16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round</a:t>
            </a:r>
            <a:endParaRPr lang="de-DE">
              <a:solidFill>
                <a:schemeClr val="tx1"/>
              </a:solidFill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err="1">
                <a:solidFill>
                  <a:schemeClr val="tx1"/>
                </a:solidFill>
                <a:latin typeface="Arial" charset="0"/>
              </a:rPr>
              <a:t>r</a:t>
            </a:r>
            <a:r>
              <a:rPr kumimoji="0" lang="de-DE" sz="16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eturn</a:t>
            </a:r>
            <a:r>
              <a: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de-DE" sz="16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loss</a:t>
            </a:r>
            <a:r>
              <a: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 -7 dB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825500" y="5264150"/>
            <a:ext cx="3556000" cy="5715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recovered</a:t>
            </a:r>
            <a:r>
              <a: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kumimoji="0" lang="de-DE" sz="16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angled</a:t>
            </a:r>
            <a:r>
              <a:rPr lang="de-DE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de-DE" err="1" smtClean="0">
                <a:solidFill>
                  <a:schemeClr val="tx1"/>
                </a:solidFill>
                <a:latin typeface="Arial" charset="0"/>
              </a:rPr>
              <a:t>multi</a:t>
            </a:r>
            <a:r>
              <a:rPr lang="de-DE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err="1" smtClean="0">
                <a:solidFill>
                  <a:schemeClr val="tx1"/>
                </a:solidFill>
                <a:latin typeface="Arial" charset="0"/>
              </a:rPr>
              <a:t>steps</a:t>
            </a:r>
            <a:r>
              <a: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</a:t>
            </a:r>
            <a:br>
              <a: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de-DE" sz="16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return</a:t>
            </a:r>
            <a:r>
              <a: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de-DE" sz="1600" b="0" i="0" u="none" strike="noStrike" cap="none" normalizeH="0" baseline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loss</a:t>
            </a:r>
            <a:r>
              <a: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 -33 dB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4581525" y="742950"/>
            <a:ext cx="3324225" cy="568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738356"/>
              </p:ext>
            </p:extLst>
          </p:nvPr>
        </p:nvGraphicFramePr>
        <p:xfrm>
          <a:off x="5275387" y="1707074"/>
          <a:ext cx="2520279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0093"/>
                <a:gridCol w="840093"/>
                <a:gridCol w="840093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40 </a:t>
                      </a:r>
                      <a:r>
                        <a:rPr lang="de-DE" sz="1200" dirty="0" err="1" smtClean="0"/>
                        <a:t>Bu</a:t>
                      </a:r>
                      <a:endParaRPr lang="de-DE" sz="1200" dirty="0" smtClean="0"/>
                    </a:p>
                    <a:p>
                      <a:r>
                        <a:rPr lang="de-DE" sz="1200" dirty="0" smtClean="0"/>
                        <a:t>80mA</a:t>
                      </a:r>
                      <a:endParaRPr lang="de-DE" sz="1200" dirty="0"/>
                    </a:p>
                  </a:txBody>
                  <a:tcP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60Bu</a:t>
                      </a:r>
                    </a:p>
                    <a:p>
                      <a:r>
                        <a:rPr lang="de-DE" sz="1200" dirty="0" smtClean="0"/>
                        <a:t>100mA</a:t>
                      </a:r>
                      <a:endParaRPr lang="de-DE" sz="1200" dirty="0"/>
                    </a:p>
                  </a:txBody>
                  <a:tcP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240Bu</a:t>
                      </a:r>
                    </a:p>
                    <a:p>
                      <a:r>
                        <a:rPr lang="de-DE" sz="1200" dirty="0" smtClean="0"/>
                        <a:t>100mA</a:t>
                      </a:r>
                      <a:endParaRPr lang="de-DE" sz="1200" dirty="0"/>
                    </a:p>
                  </a:txBody>
                  <a:tcPr>
                    <a:solidFill>
                      <a:srgbClr val="0066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22,0°C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21,8°C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17,4°C</a:t>
                      </a:r>
                      <a:endParaRPr lang="de-DE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518313"/>
              </p:ext>
            </p:extLst>
          </p:nvPr>
        </p:nvGraphicFramePr>
        <p:xfrm>
          <a:off x="5275387" y="4587394"/>
          <a:ext cx="2520279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0093"/>
                <a:gridCol w="840093"/>
                <a:gridCol w="840093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40 </a:t>
                      </a:r>
                      <a:r>
                        <a:rPr lang="de-DE" sz="1200" dirty="0" err="1" smtClean="0"/>
                        <a:t>Bu</a:t>
                      </a:r>
                      <a:endParaRPr lang="de-DE" sz="1200" dirty="0" smtClean="0"/>
                    </a:p>
                    <a:p>
                      <a:r>
                        <a:rPr lang="de-DE" sz="1200" dirty="0" smtClean="0"/>
                        <a:t>80mA</a:t>
                      </a:r>
                      <a:endParaRPr lang="de-DE" sz="1200" dirty="0"/>
                    </a:p>
                  </a:txBody>
                  <a:tcP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60Bu</a:t>
                      </a:r>
                    </a:p>
                    <a:p>
                      <a:r>
                        <a:rPr lang="de-DE" sz="1200" dirty="0" smtClean="0"/>
                        <a:t>100mA</a:t>
                      </a:r>
                      <a:endParaRPr lang="de-DE" sz="1200" dirty="0"/>
                    </a:p>
                  </a:txBody>
                  <a:tcP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240Bu</a:t>
                      </a:r>
                    </a:p>
                    <a:p>
                      <a:r>
                        <a:rPr lang="de-DE" sz="1200" dirty="0" smtClean="0"/>
                        <a:t>100mA</a:t>
                      </a:r>
                      <a:endParaRPr lang="de-DE" sz="1200" dirty="0"/>
                    </a:p>
                  </a:txBody>
                  <a:tcPr>
                    <a:solidFill>
                      <a:srgbClr val="0066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16,5°C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18,7°C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12,3°C</a:t>
                      </a:r>
                      <a:endParaRPr lang="de-DE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6"/>
          <p:cNvSpPr txBox="1"/>
          <p:nvPr/>
        </p:nvSpPr>
        <p:spPr>
          <a:xfrm>
            <a:off x="5275387" y="120301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smtClean="0"/>
              <a:t>Ceramic window-</a:t>
            </a:r>
            <a:r>
              <a:rPr lang="de-DE" sz="1400" b="1" smtClean="0">
                <a:latin typeface="Symbol" pitchFamily="18" charset="2"/>
              </a:rPr>
              <a:t>D</a:t>
            </a:r>
            <a:r>
              <a:rPr lang="de-DE" sz="1400" b="1" smtClean="0"/>
              <a:t>T  with old „round“ doorknob</a:t>
            </a:r>
            <a:endParaRPr lang="de-DE" sz="1400" b="1" dirty="0"/>
          </a:p>
        </p:txBody>
      </p:sp>
      <p:sp>
        <p:nvSpPr>
          <p:cNvPr id="18" name="TextBox 9"/>
          <p:cNvSpPr txBox="1"/>
          <p:nvPr/>
        </p:nvSpPr>
        <p:spPr>
          <a:xfrm>
            <a:off x="5275387" y="401133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/>
              <a:t>Ceramic window-</a:t>
            </a:r>
            <a:r>
              <a:rPr lang="de-DE" sz="1400" b="1">
                <a:latin typeface="Symbol" pitchFamily="18" charset="2"/>
              </a:rPr>
              <a:t>D</a:t>
            </a:r>
            <a:r>
              <a:rPr lang="de-DE" sz="1400" b="1"/>
              <a:t>T  with </a:t>
            </a:r>
            <a:r>
              <a:rPr lang="de-DE" sz="1400" b="1" smtClean="0"/>
              <a:t>new „angled“ doorknob</a:t>
            </a:r>
            <a:r>
              <a:rPr lang="de-DE" sz="1400" b="1" dirty="0" smtClean="0"/>
              <a:t>)</a:t>
            </a:r>
            <a:endParaRPr lang="de-DE" sz="1400" b="1" dirty="0"/>
          </a:p>
        </p:txBody>
      </p:sp>
      <p:sp>
        <p:nvSpPr>
          <p:cNvPr id="19" name="Left Arrow 13"/>
          <p:cNvSpPr/>
          <p:nvPr/>
        </p:nvSpPr>
        <p:spPr bwMode="auto">
          <a:xfrm rot="16200000">
            <a:off x="5059363" y="3003218"/>
            <a:ext cx="1296144" cy="57606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de-DE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rPr>
              <a:t>D</a:t>
            </a:r>
            <a:r>
              <a:rPr kumimoji="0" lang="de-DE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T= -5,5°C</a:t>
            </a:r>
          </a:p>
        </p:txBody>
      </p:sp>
      <p:sp>
        <p:nvSpPr>
          <p:cNvPr id="20" name="Left Arrow 15"/>
          <p:cNvSpPr/>
          <p:nvPr/>
        </p:nvSpPr>
        <p:spPr bwMode="auto">
          <a:xfrm rot="16200000">
            <a:off x="5851451" y="3003218"/>
            <a:ext cx="1296144" cy="57606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de-DE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rPr>
              <a:t>D</a:t>
            </a:r>
            <a:r>
              <a:rPr kumimoji="0" lang="de-DE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T= -3,1°C</a:t>
            </a:r>
          </a:p>
        </p:txBody>
      </p:sp>
      <p:sp>
        <p:nvSpPr>
          <p:cNvPr id="21" name="Left Arrow 16"/>
          <p:cNvSpPr/>
          <p:nvPr/>
        </p:nvSpPr>
        <p:spPr bwMode="auto">
          <a:xfrm rot="16200000">
            <a:off x="6715547" y="3003218"/>
            <a:ext cx="1296144" cy="57606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de-DE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rPr>
              <a:t>D</a:t>
            </a:r>
            <a:r>
              <a:rPr kumimoji="0" lang="de-DE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T= -5,1°C</a:t>
            </a:r>
          </a:p>
        </p:txBody>
      </p:sp>
      <p:sp>
        <p:nvSpPr>
          <p:cNvPr id="22" name="TextBox 6"/>
          <p:cNvSpPr txBox="1"/>
          <p:nvPr/>
        </p:nvSpPr>
        <p:spPr>
          <a:xfrm>
            <a:off x="5239383" y="752475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smtClean="0"/>
              <a:t>Test at SR_Cy6: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86804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18" grpId="0"/>
      <p:bldP spid="19" grpId="0" animBg="1"/>
      <p:bldP spid="20" grpId="0" animBg="1"/>
      <p:bldP spid="2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250"/>
            <a:ext cx="12753974" cy="850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vacuum event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89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Blue light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ild 8" descr="http://ttfinfo.desy.de/MHFEelog/data/2012/32/2012-08-06T11:30:07-00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74444" y="738541"/>
            <a:ext cx="8422894" cy="5341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1578718" y="740353"/>
            <a:ext cx="190789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2012-08-06:</a:t>
            </a:r>
          </a:p>
          <a:p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SL_Cy2</a:t>
            </a:r>
          </a:p>
          <a:p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starts at ca. 8 kW</a:t>
            </a:r>
          </a:p>
          <a:p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did not expire</a:t>
            </a:r>
          </a:p>
          <a:p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ca. 35 kW</a:t>
            </a:r>
          </a:p>
        </p:txBody>
      </p:sp>
      <p:pic>
        <p:nvPicPr>
          <p:cNvPr id="1026" name="Picture 2" descr="http://ttfinfo.desy.de/MHFEelog/data/2011/21/2011-05-25T10:19:26-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899" y="740353"/>
            <a:ext cx="3908715" cy="53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5378226" y="1726346"/>
            <a:ext cx="24004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2011-05-25:</a:t>
            </a:r>
          </a:p>
          <a:p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at cavity SL_Cy4</a:t>
            </a:r>
          </a:p>
          <a:p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ca. 30 kW, tuned</a:t>
            </a:r>
          </a:p>
          <a:p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expired at ca. 38 kW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790575" y="1905000"/>
            <a:ext cx="3390900" cy="291465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8172450" y="740353"/>
            <a:ext cx="971550" cy="533977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9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</a:t>
            </a:r>
            <a:r>
              <a:rPr lang="de-DE" smtClean="0"/>
              <a:t>emoved coupler from SL_Cy2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47" y="749607"/>
            <a:ext cx="7585554" cy="504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42950" y="5813050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2012-08-07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49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 last one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46670"/>
            <a:ext cx="8435837" cy="541600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343525" y="1240334"/>
            <a:ext cx="3195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de-DE" sz="4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30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3" y="873125"/>
            <a:ext cx="7881937" cy="528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</a:t>
            </a:r>
            <a:r>
              <a:rPr lang="de-DE" smtClean="0"/>
              <a:t>opics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1348" name="Rectangle 4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Short orientation</a:t>
                </a:r>
              </a:p>
              <a:p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 cell cavity</a:t>
                </a:r>
              </a:p>
              <a:p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Coupler protection: Detection of voltage breakdown (spark).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de-DE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𝒅𝒓</m:t>
                        </m:r>
                      </m:num>
                      <m:den>
                        <m:r>
                          <a:rPr lang="de-DE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𝒅𝒕</m:t>
                        </m:r>
                      </m:den>
                    </m:f>
                  </m:oMath>
                </a14:m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accPr>
                      <m:e>
                        <m:r>
                          <a:rPr lang="de-DE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𝒓</m:t>
                        </m:r>
                      </m:e>
                    </m:acc>
                  </m:oMath>
                </a14:m>
                <a:endParaRPr lang="de-DE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Broken </a:t>
                </a:r>
                <a:r>
                  <a:rPr lang="de-DE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quartz glass window</a:t>
                </a:r>
              </a:p>
              <a:p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Temperature </a:t>
                </a:r>
                <a:r>
                  <a:rPr lang="de-DE" b="1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regulation</a:t>
                </a:r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b="1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of</a:t>
                </a:r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b="1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each</a:t>
                </a:r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cavity. Temperature-Map</a:t>
                </a:r>
              </a:p>
              <a:p>
                <a:r>
                  <a:rPr lang="de-DE" b="1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Coupler</a:t>
                </a:r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b="1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ceramic</a:t>
                </a:r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turns partly to grey </a:t>
                </a:r>
              </a:p>
              <a:p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Doorknob, </a:t>
                </a:r>
                <a:r>
                  <a:rPr lang="de-DE" b="1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round</a:t>
                </a:r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– </a:t>
                </a:r>
                <a:r>
                  <a:rPr lang="de-DE" b="1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angled</a:t>
                </a:r>
                <a:endParaRPr lang="de-DE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Misunderstood </a:t>
                </a:r>
                <a:r>
                  <a:rPr lang="de-DE" b="1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vacuum</a:t>
                </a:r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event and </a:t>
                </a:r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blue </a:t>
                </a:r>
                <a:r>
                  <a:rPr lang="de-DE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light at </a:t>
                </a:r>
                <a:r>
                  <a:rPr lang="de-DE" b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coupler</a:t>
                </a:r>
              </a:p>
            </p:txBody>
          </p:sp>
        </mc:Choice>
        <mc:Fallback xmlns="">
          <p:sp>
            <p:nvSpPr>
              <p:cNvPr id="441348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l="-1073" t="-15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522" y="743893"/>
            <a:ext cx="9221981" cy="61358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Short </a:t>
            </a:r>
            <a:r>
              <a:rPr lang="de-DE" err="1" smtClean="0"/>
              <a:t>orientation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-205483" y="2897083"/>
            <a:ext cx="8004159" cy="4449921"/>
          </a:xfrm>
          <a:prstGeom prst="ellipse">
            <a:avLst/>
          </a:prstGeom>
          <a:noFill/>
          <a:ln w="635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4552468" y="3419060"/>
            <a:ext cx="992359" cy="349857"/>
          </a:xfrm>
          <a:prstGeom prst="ellipse">
            <a:avLst/>
          </a:prstGeom>
          <a:noFill/>
          <a:ln w="635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 rot="20457682">
            <a:off x="3743122" y="3121724"/>
            <a:ext cx="555624" cy="230235"/>
          </a:xfrm>
          <a:prstGeom prst="ellipse">
            <a:avLst/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 rot="21023732">
            <a:off x="7413163" y="4318886"/>
            <a:ext cx="388860" cy="108781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890046" y="4660716"/>
            <a:ext cx="1109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de-DE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de-DE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</a:t>
            </a:r>
            <a:endParaRPr lang="de-DE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121133" y="3811815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DESY</a:t>
            </a:r>
            <a:endParaRPr lang="de-DE" b="1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230411" y="3005400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DORIS</a:t>
            </a:r>
            <a:endParaRPr lang="de-DE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Gerade Verbindung 12"/>
          <p:cNvCxnSpPr/>
          <p:nvPr/>
        </p:nvCxnSpPr>
        <p:spPr bwMode="auto">
          <a:xfrm flipH="1" flipV="1">
            <a:off x="2266122" y="2973788"/>
            <a:ext cx="1327868" cy="620200"/>
          </a:xfrm>
          <a:prstGeom prst="line">
            <a:avLst/>
          </a:prstGeom>
          <a:solidFill>
            <a:schemeClr val="accent1"/>
          </a:solidFill>
          <a:ln w="50800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/>
          <p:cNvSpPr txBox="1"/>
          <p:nvPr/>
        </p:nvSpPr>
        <p:spPr>
          <a:xfrm>
            <a:off x="1417690" y="2746356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</a:t>
            </a:r>
            <a:endParaRPr lang="de-DE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Gerade Verbindung 15"/>
          <p:cNvCxnSpPr/>
          <p:nvPr/>
        </p:nvCxnSpPr>
        <p:spPr bwMode="auto">
          <a:xfrm flipH="1">
            <a:off x="0" y="5001370"/>
            <a:ext cx="1417690" cy="556592"/>
          </a:xfrm>
          <a:prstGeom prst="line">
            <a:avLst/>
          </a:prstGeom>
          <a:solidFill>
            <a:schemeClr val="accent1"/>
          </a:solidFill>
          <a:ln w="50800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 Verbindung 18"/>
          <p:cNvCxnSpPr/>
          <p:nvPr/>
        </p:nvCxnSpPr>
        <p:spPr bwMode="auto">
          <a:xfrm flipH="1">
            <a:off x="0" y="5273953"/>
            <a:ext cx="333955" cy="278296"/>
          </a:xfrm>
          <a:prstGeom prst="line">
            <a:avLst/>
          </a:prstGeom>
          <a:solidFill>
            <a:schemeClr val="accent1"/>
          </a:solidFill>
          <a:ln w="50800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 Verbindung 21"/>
          <p:cNvCxnSpPr/>
          <p:nvPr/>
        </p:nvCxnSpPr>
        <p:spPr bwMode="auto">
          <a:xfrm flipH="1">
            <a:off x="1" y="5550011"/>
            <a:ext cx="437321" cy="12699"/>
          </a:xfrm>
          <a:prstGeom prst="line">
            <a:avLst/>
          </a:prstGeom>
          <a:solidFill>
            <a:schemeClr val="accent1"/>
          </a:solidFill>
          <a:ln w="50800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feld 26"/>
          <p:cNvSpPr txBox="1"/>
          <p:nvPr/>
        </p:nvSpPr>
        <p:spPr>
          <a:xfrm>
            <a:off x="164984" y="4783489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XFEL</a:t>
            </a:r>
            <a:endParaRPr lang="de-DE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6977" y="977901"/>
            <a:ext cx="8977023" cy="1612900"/>
          </a:xfrm>
        </p:spPr>
        <p:txBody>
          <a:bodyPr/>
          <a:lstStyle/>
          <a:p>
            <a:pPr marL="0" indent="0">
              <a:buNone/>
            </a:pPr>
            <a:r>
              <a:rPr lang="de-DE" sz="24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PETRA</a:t>
            </a:r>
            <a:r>
              <a:rPr lang="de-DE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2304 m, </a:t>
            </a:r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GeV, 100 mA TopUp, 14 undulators  (30 beamlines) </a:t>
            </a:r>
          </a:p>
          <a:p>
            <a:pPr marL="0" indent="0">
              <a:buNone/>
            </a:pPr>
            <a:r>
              <a:rPr lang="en-GB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Emittance (</a:t>
            </a: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hor): ε </a:t>
            </a:r>
            <a:r>
              <a:rPr lang="en-GB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 nmrad ! </a:t>
            </a:r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 operation since 2009</a:t>
            </a:r>
          </a:p>
          <a:p>
            <a:pPr marL="0" indent="0">
              <a:buNone/>
            </a:pPr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</a:t>
            </a:r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 patterns : 40, 60, 240, 320, </a:t>
            </a:r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480, (960) bunches</a:t>
            </a:r>
          </a:p>
          <a:p>
            <a:pPr marL="0" indent="0">
              <a:buNone/>
            </a:pPr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719070" y="4201071"/>
            <a:ext cx="2212465" cy="132343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MV, </a:t>
            </a:r>
            <a:endParaRPr lang="de-DE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cavities </a:t>
            </a:r>
            <a:r>
              <a:rPr lang="de-DE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 cell</a:t>
            </a:r>
            <a:r>
              <a:rPr lang="de-DE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de-DE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ca.</a:t>
            </a:r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1600 kW required</a:t>
            </a:r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klystrons, </a:t>
            </a:r>
            <a:endParaRPr lang="de-DE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r>
              <a:rPr lang="de-DE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de-DE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3200 kW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61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4" grpId="0"/>
      <p:bldP spid="2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7 </a:t>
            </a:r>
            <a:r>
              <a:rPr lang="de-DE" err="1" smtClean="0"/>
              <a:t>cell</a:t>
            </a:r>
            <a:r>
              <a:rPr lang="de-DE" smtClean="0"/>
              <a:t> </a:t>
            </a:r>
            <a:r>
              <a:rPr lang="de-DE" err="1" smtClean="0"/>
              <a:t>cavity</a:t>
            </a:r>
            <a:r>
              <a:rPr lang="de-DE" smtClean="0"/>
              <a:t>, 500 MHz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491" y="756873"/>
            <a:ext cx="9835603" cy="3298005"/>
          </a:xfrm>
        </p:spPr>
      </p:pic>
      <p:sp>
        <p:nvSpPr>
          <p:cNvPr id="3" name="Textfeld 2"/>
          <p:cNvSpPr txBox="1"/>
          <p:nvPr/>
        </p:nvSpPr>
        <p:spPr>
          <a:xfrm>
            <a:off x="189789" y="4174531"/>
            <a:ext cx="65131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For PETRA III we re-installed 12 of the old 16 installed 7-cell cavities. </a:t>
            </a:r>
          </a:p>
          <a:p>
            <a:r>
              <a:rPr lang="de-DE" smtClean="0"/>
              <a:t>Mainly because of cost reasons.</a:t>
            </a:r>
          </a:p>
          <a:p>
            <a:r>
              <a:rPr lang="de-DE" smtClean="0"/>
              <a:t>Shunt impedance: ca. 23 MOhm</a:t>
            </a:r>
          </a:p>
          <a:p>
            <a:r>
              <a:rPr lang="de-DE" smtClean="0"/>
              <a:t>Band width: ca. 54 kHz </a:t>
            </a:r>
          </a:p>
          <a:p>
            <a:r>
              <a:rPr lang="de-DE" smtClean="0"/>
              <a:t>Coupler transmission power: ca. 125 kW</a:t>
            </a:r>
          </a:p>
          <a:p>
            <a:r>
              <a:rPr lang="de-DE" smtClean="0"/>
              <a:t>Couplers originally designed for 60 kW, </a:t>
            </a:r>
          </a:p>
          <a:p>
            <a:r>
              <a:rPr lang="de-DE" smtClean="0"/>
              <a:t>but already operated at DORIS 2 up to 120 kW.</a:t>
            </a:r>
            <a:endParaRPr lang="de-DE"/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418258" y="376155"/>
            <a:ext cx="100959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6247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Strong need to protect the couplers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100" y="742949"/>
            <a:ext cx="4029075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742950"/>
            <a:ext cx="4071937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68263" y="4476998"/>
            <a:ext cx="40719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mtClean="0"/>
              <a:t>This happens on 2010-11-10 at SL_Cy4: </a:t>
            </a:r>
          </a:p>
          <a:p>
            <a:r>
              <a:rPr lang="de-DE" smtClean="0"/>
              <a:t>An almost broken ceramic. </a:t>
            </a:r>
          </a:p>
          <a:p>
            <a:r>
              <a:rPr lang="de-DE" smtClean="0"/>
              <a:t>Only noticed by a very high difference temperature of the cooling air of the coupler.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285206" y="1066800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</a:rPr>
              <a:t>support ceramic</a:t>
            </a:r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6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Sudden voltage breakdown in one cavity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06" y="1092200"/>
            <a:ext cx="7413650" cy="4792663"/>
          </a:xfrm>
        </p:spPr>
      </p:pic>
      <p:sp>
        <p:nvSpPr>
          <p:cNvPr id="7" name="Textfeld 6"/>
          <p:cNvSpPr txBox="1"/>
          <p:nvPr/>
        </p:nvSpPr>
        <p:spPr>
          <a:xfrm>
            <a:off x="28575" y="2760076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b="1" smtClean="0">
                <a:solidFill>
                  <a:schemeClr val="accent6">
                    <a:lumMod val="75000"/>
                  </a:schemeClr>
                </a:solidFill>
              </a:rPr>
              <a:t>eam </a:t>
            </a:r>
          </a:p>
          <a:p>
            <a:pPr algn="ctr"/>
            <a:r>
              <a:rPr lang="de-DE" b="1" smtClean="0">
                <a:solidFill>
                  <a:schemeClr val="accent6">
                    <a:lumMod val="75000"/>
                  </a:schemeClr>
                </a:solidFill>
              </a:rPr>
              <a:t>current</a:t>
            </a:r>
            <a:endParaRPr lang="de-DE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4978" y="807451"/>
            <a:ext cx="4315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/>
              <a:t>W</a:t>
            </a:r>
            <a:r>
              <a:rPr lang="de-DE" b="1" smtClean="0"/>
              <a:t>atched at different cavities. Here SL_Cy6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24623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i="1">
                            <a:latin typeface="Cambria Math"/>
                          </a:rPr>
                        </m:ctrlPr>
                      </m:accPr>
                      <m:e>
                        <m:r>
                          <a:rPr lang="de-DE" b="0" i="1">
                            <a:latin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de-DE" smtClean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de-DE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1124" b="-179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793676"/>
            <a:ext cx="6705600" cy="552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943725" y="1524000"/>
            <a:ext cx="216758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Detection of sparks</a:t>
            </a:r>
          </a:p>
          <a:p>
            <a:r>
              <a:rPr lang="de-DE" smtClean="0"/>
              <a:t>by looking on fast </a:t>
            </a:r>
          </a:p>
          <a:p>
            <a:r>
              <a:rPr lang="de-DE" smtClean="0"/>
              <a:t>change of power in </a:t>
            </a:r>
          </a:p>
          <a:p>
            <a:r>
              <a:rPr lang="de-DE" smtClean="0"/>
              <a:t>absorbers. This fast </a:t>
            </a:r>
          </a:p>
          <a:p>
            <a:r>
              <a:rPr lang="de-DE" smtClean="0"/>
              <a:t>interlock is done by </a:t>
            </a:r>
          </a:p>
          <a:p>
            <a:r>
              <a:rPr lang="de-DE" smtClean="0"/>
              <a:t>hardware. </a:t>
            </a:r>
          </a:p>
          <a:p>
            <a:r>
              <a:rPr lang="de-DE" smtClean="0"/>
              <a:t>Additionally there are </a:t>
            </a:r>
          </a:p>
          <a:p>
            <a:r>
              <a:rPr lang="de-DE" smtClean="0"/>
              <a:t>light sensors.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67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 smtClean="0"/>
              <a:t>Broken</a:t>
            </a:r>
            <a:r>
              <a:rPr lang="de-DE"/>
              <a:t> </a:t>
            </a:r>
            <a:r>
              <a:rPr lang="de-DE" err="1"/>
              <a:t>quartz</a:t>
            </a:r>
            <a:r>
              <a:rPr lang="de-DE"/>
              <a:t> </a:t>
            </a:r>
            <a:r>
              <a:rPr lang="de-DE" err="1" smtClean="0"/>
              <a:t>glass</a:t>
            </a:r>
            <a:r>
              <a:rPr lang="de-DE" smtClean="0"/>
              <a:t> </a:t>
            </a:r>
            <a:r>
              <a:rPr lang="de-DE" err="1" smtClean="0"/>
              <a:t>window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1125" y="930275"/>
            <a:ext cx="8520113" cy="4792663"/>
          </a:xfrm>
        </p:spPr>
        <p:txBody>
          <a:bodyPr/>
          <a:lstStyle/>
          <a:p>
            <a:r>
              <a:rPr lang="de-DE" smtClean="0"/>
              <a:t>2011-05-11 </a:t>
            </a:r>
            <a:r>
              <a:rPr lang="de-DE" err="1" smtClean="0"/>
              <a:t>at</a:t>
            </a:r>
            <a:r>
              <a:rPr lang="de-DE" smtClean="0"/>
              <a:t> PE_SR_Cy3</a:t>
            </a:r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01081"/>
            <a:ext cx="3660811" cy="500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811" y="907550"/>
            <a:ext cx="5483189" cy="411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886200" y="5210175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This was never seen before.</a:t>
            </a:r>
          </a:p>
          <a:p>
            <a:r>
              <a:rPr lang="de-DE" smtClean="0"/>
              <a:t>Reason unknown.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24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Individually regulation of cavity temperature</a:t>
            </a:r>
            <a:r>
              <a:rPr lang="de-DE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836712"/>
            <a:ext cx="4073971" cy="54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6013" y="836712"/>
            <a:ext cx="4106519" cy="302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6012" y="836711"/>
            <a:ext cx="4220287" cy="519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28675" y="836712"/>
            <a:ext cx="3151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</a:rPr>
              <a:t>variation: only max. ca. 3 degree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10050" y="6041023"/>
            <a:ext cx="4094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smtClean="0"/>
              <a:t>At some cavities very strong relation: temp. - vac.</a:t>
            </a: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20815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PPT-Vorlage_en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PPT-Vorlage_en</Template>
  <TotalTime>0</TotalTime>
  <Words>641</Words>
  <Application>Microsoft Office PowerPoint</Application>
  <PresentationFormat>Bildschirmpräsentation (4:3)</PresentationFormat>
  <Paragraphs>149</Paragraphs>
  <Slides>19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PPT-Vorlage_en</vt:lpstr>
      <vt:lpstr>PETRA veteran cavities.</vt:lpstr>
      <vt:lpstr>Topics.</vt:lpstr>
      <vt:lpstr>Short orientation.</vt:lpstr>
      <vt:lpstr>7 cell cavity, 500 MHz.</vt:lpstr>
      <vt:lpstr>Strong need to protect the couplers.</vt:lpstr>
      <vt:lpstr>Sudden voltage breakdown in one cavity.</vt:lpstr>
      <vt:lpstr>r ̇.</vt:lpstr>
      <vt:lpstr>Broken quartz glass window.</vt:lpstr>
      <vt:lpstr>Individually regulation of cavity temperature.</vt:lpstr>
      <vt:lpstr>Temperature maps.</vt:lpstr>
      <vt:lpstr>Pictures from inside a cavity taken by an endoscope.</vt:lpstr>
      <vt:lpstr>HOMs? painting mystery. </vt:lpstr>
      <vt:lpstr>Grey parts on coupler ceramic.</vt:lpstr>
      <vt:lpstr>Change of coupler an plungers at SR_Cy3. 2012-04-16.</vt:lpstr>
      <vt:lpstr>Better matching with different doorknob.</vt:lpstr>
      <vt:lpstr>vacuum event.</vt:lpstr>
      <vt:lpstr>Blue light.</vt:lpstr>
      <vt:lpstr>Removed coupler from SL_Cy2.</vt:lpstr>
      <vt:lpstr>The last one.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Unexpected trouble with the PETRA veteran cavities</dc:title>
  <dc:creator>Wilke, Stefan</dc:creator>
  <cp:lastModifiedBy>Wilke, Stefan</cp:lastModifiedBy>
  <cp:revision>125</cp:revision>
  <dcterms:created xsi:type="dcterms:W3CDTF">2012-09-19T19:01:34Z</dcterms:created>
  <dcterms:modified xsi:type="dcterms:W3CDTF">2012-10-08T07:26:14Z</dcterms:modified>
</cp:coreProperties>
</file>